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95E9"/>
    <a:srgbClr val="3B1F41"/>
    <a:srgbClr val="28146A"/>
    <a:srgbClr val="4E26CC"/>
    <a:srgbClr val="0A77BA"/>
    <a:srgbClr val="0095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100" d="100"/>
          <a:sy n="100" d="100"/>
        </p:scale>
        <p:origin x="8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">
              <a:srgbClr val="28146A"/>
            </a:gs>
            <a:gs pos="0">
              <a:schemeClr val="accent1">
                <a:lumMod val="5000"/>
                <a:lumOff val="95000"/>
              </a:schemeClr>
            </a:gs>
            <a:gs pos="74000">
              <a:srgbClr val="3B1F41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">
              <a:srgbClr val="28146A"/>
            </a:gs>
            <a:gs pos="0">
              <a:schemeClr val="accent1">
                <a:lumMod val="5000"/>
                <a:lumOff val="95000"/>
              </a:schemeClr>
            </a:gs>
            <a:gs pos="74000">
              <a:srgbClr val="3B1F41">
                <a:lumMod val="46000"/>
              </a:srgb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C934C5-AC32-4A29-84F2-44A2EC61B0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952500"/>
            <a:ext cx="9525745" cy="3824881"/>
          </a:xfrm>
        </p:spPr>
        <p:txBody>
          <a:bodyPr/>
          <a:lstStyle/>
          <a:p>
            <a:r>
              <a:rPr lang="ru-RU" sz="4400" dirty="0"/>
              <a:t>Итоговый проект на тему: «Интернет-магазин одежды»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05B8F4-9A1F-4C61-A608-3A8494604D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5044080"/>
            <a:ext cx="8825658" cy="861420"/>
          </a:xfrm>
        </p:spPr>
        <p:txBody>
          <a:bodyPr/>
          <a:lstStyle/>
          <a:p>
            <a:r>
              <a:rPr lang="ru-RU" dirty="0"/>
              <a:t>Программа профессиональной переподготовки: </a:t>
            </a:r>
            <a:r>
              <a:rPr lang="ru-RU" dirty="0" err="1"/>
              <a:t>Fullstack</a:t>
            </a:r>
            <a:r>
              <a:rPr lang="ru-RU" dirty="0"/>
              <a:t>-разработка на языке Java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790FD2-CBEB-40B7-8671-7C848CE67CD3}"/>
              </a:ext>
            </a:extLst>
          </p:cNvPr>
          <p:cNvSpPr txBox="1"/>
          <p:nvPr/>
        </p:nvSpPr>
        <p:spPr>
          <a:xfrm>
            <a:off x="1746091" y="401715"/>
            <a:ext cx="869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ФГБОУ ВО «Российский экономический университет им. Г.В. Плеханова»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2514CD-AF84-4BAF-99A6-39DF26F9662D}"/>
              </a:ext>
            </a:extLst>
          </p:cNvPr>
          <p:cNvSpPr txBox="1"/>
          <p:nvPr/>
        </p:nvSpPr>
        <p:spPr>
          <a:xfrm>
            <a:off x="7961469" y="5849033"/>
            <a:ext cx="40382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/>
              <a:t>Коробкина Светлана Андреевна</a:t>
            </a:r>
          </a:p>
          <a:p>
            <a:pPr algn="r"/>
            <a:r>
              <a:rPr lang="ru-RU" dirty="0"/>
              <a:t> Группа: FSJ-1-22 </a:t>
            </a: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17D7ED56-06A2-4BD5-8181-714FA3901C22}"/>
              </a:ext>
            </a:extLst>
          </p:cNvPr>
          <p:cNvSpPr/>
          <p:nvPr/>
        </p:nvSpPr>
        <p:spPr>
          <a:xfrm>
            <a:off x="4939133" y="1178537"/>
            <a:ext cx="1257300" cy="1219200"/>
          </a:xfrm>
          <a:prstGeom prst="ellipse">
            <a:avLst/>
          </a:prstGeom>
          <a:solidFill>
            <a:srgbClr val="0D95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71E789DA-1C76-47F8-BA01-F1A456D2B820}"/>
              </a:ext>
            </a:extLst>
          </p:cNvPr>
          <p:cNvSpPr/>
          <p:nvPr/>
        </p:nvSpPr>
        <p:spPr>
          <a:xfrm>
            <a:off x="5713833" y="1813806"/>
            <a:ext cx="1257300" cy="1219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5243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260003-93D1-4B6A-B428-E46B196AA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7773"/>
          </a:xfrm>
        </p:spPr>
        <p:txBody>
          <a:bodyPr/>
          <a:lstStyle/>
          <a:p>
            <a:pPr algn="ctr"/>
            <a:r>
              <a:rPr lang="ru-RU" sz="2400" dirty="0"/>
              <a:t>Заказы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4B085D3-CF8E-4C91-8E68-71F2D6BCF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422" y="1210491"/>
            <a:ext cx="8952412" cy="481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420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B09691-59E4-4173-9C2E-25D8560A3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82" y="402372"/>
            <a:ext cx="9630003" cy="1400530"/>
          </a:xfrm>
        </p:spPr>
        <p:txBody>
          <a:bodyPr/>
          <a:lstStyle/>
          <a:p>
            <a:pPr algn="ctr"/>
            <a:r>
              <a:rPr lang="ru-RU" sz="3500" dirty="0"/>
              <a:t>Таблицы базы данных в </a:t>
            </a:r>
            <a:r>
              <a:rPr lang="en-US" sz="3500" dirty="0"/>
              <a:t>pgAdmin</a:t>
            </a:r>
            <a:endParaRPr lang="ru-RU" sz="35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42C3591-5950-4980-9F0C-0EEC9C830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766" y="1413403"/>
            <a:ext cx="5739811" cy="336760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11098B7-D32D-42F4-9B42-8BBBCEFF2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958" y="3255644"/>
            <a:ext cx="7057276" cy="349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33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DD5A66-1C00-4C68-9C9B-3A4089C74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420" y="1349701"/>
            <a:ext cx="9404723" cy="1400530"/>
          </a:xfrm>
        </p:spPr>
        <p:txBody>
          <a:bodyPr/>
          <a:lstStyle/>
          <a:p>
            <a:pPr algn="ctr"/>
            <a:r>
              <a:rPr lang="ru-RU" dirty="0"/>
              <a:t>Ссылка на видео-демонстрацию</a:t>
            </a:r>
            <a:br>
              <a:rPr lang="ru-RU" dirty="0"/>
            </a:br>
            <a:r>
              <a:rPr lang="ru-RU" dirty="0"/>
              <a:t>работы сайта: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https://cloud.mail.ru/public/2Uvj/QfeYhWXPR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3161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BD8C3F-CB5C-4B6F-AB16-F76879D77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Заключение: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6E5EA3-2A55-4F0C-A457-C76DE92F7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6740" y="1645920"/>
            <a:ext cx="10284823" cy="4846448"/>
          </a:xfrm>
        </p:spPr>
        <p:txBody>
          <a:bodyPr/>
          <a:lstStyle/>
          <a:p>
            <a:pPr marL="0" algn="l"/>
            <a:r>
              <a:rPr lang="en-US" b="0" i="0" dirty="0">
                <a:solidFill>
                  <a:schemeClr val="tx1"/>
                </a:solidFill>
                <a:effectLst/>
                <a:latin typeface="Helvetica Neue"/>
              </a:rPr>
              <a:t>	</a:t>
            </a:r>
            <a:r>
              <a:rPr lang="ru-RU" b="0" i="0" dirty="0">
                <a:solidFill>
                  <a:schemeClr val="tx1"/>
                </a:solidFill>
                <a:effectLst/>
                <a:latin typeface="Helvetica Neue"/>
              </a:rPr>
              <a:t>Программная реализация приложения для </a:t>
            </a:r>
            <a:r>
              <a:rPr lang="ru-RU" b="0" i="0" u="none" strike="noStrike" dirty="0">
                <a:solidFill>
                  <a:schemeClr val="tx1"/>
                </a:solidFill>
                <a:effectLst/>
                <a:latin typeface="Helvetica Neue"/>
              </a:rPr>
              <a:t>интернет-магазина</a:t>
            </a:r>
            <a:r>
              <a:rPr lang="ru-RU" b="0" i="0" dirty="0">
                <a:solidFill>
                  <a:schemeClr val="tx1"/>
                </a:solidFill>
                <a:effectLst/>
                <a:latin typeface="Helvetica Neue"/>
              </a:rPr>
              <a:t> одежды была выполнена в полной мере.</a:t>
            </a:r>
          </a:p>
          <a:p>
            <a:pPr marL="0" algn="l"/>
            <a:r>
              <a:rPr lang="en-US" b="0" i="0" dirty="0">
                <a:solidFill>
                  <a:schemeClr val="tx1"/>
                </a:solidFill>
                <a:effectLst/>
                <a:latin typeface="Helvetica Neue"/>
              </a:rPr>
              <a:t>	</a:t>
            </a:r>
            <a:r>
              <a:rPr lang="ru-RU" b="0" i="0" dirty="0">
                <a:solidFill>
                  <a:schemeClr val="tx1"/>
                </a:solidFill>
                <a:effectLst/>
                <a:latin typeface="Helvetica Neue"/>
              </a:rPr>
              <a:t>В ходе выполнения итогового </a:t>
            </a:r>
            <a:r>
              <a:rPr lang="ru-RU" b="0" i="0" u="none" strike="noStrike" dirty="0">
                <a:solidFill>
                  <a:schemeClr val="tx1"/>
                </a:solidFill>
                <a:effectLst/>
                <a:latin typeface="Helvetica Neue"/>
              </a:rPr>
              <a:t>проекта </a:t>
            </a:r>
            <a:r>
              <a:rPr lang="ru-RU" b="0" i="0" dirty="0">
                <a:solidFill>
                  <a:schemeClr val="tx1"/>
                </a:solidFill>
                <a:effectLst/>
                <a:latin typeface="Helvetica Neue"/>
              </a:rPr>
              <a:t>была изучена предметная область решаемой задачи и составлена логическая модель системы. На основе полученных сведений было создано </a:t>
            </a:r>
            <a:r>
              <a:rPr lang="ru-RU" b="0" i="0" u="none" strike="noStrike" dirty="0">
                <a:solidFill>
                  <a:schemeClr val="tx1"/>
                </a:solidFill>
                <a:effectLst/>
                <a:latin typeface="Helvetica Neue"/>
              </a:rPr>
              <a:t>программное обеспечение</a:t>
            </a:r>
            <a:r>
              <a:rPr lang="ru-RU" b="0" i="0" dirty="0">
                <a:solidFill>
                  <a:schemeClr val="tx1"/>
                </a:solidFill>
                <a:effectLst/>
                <a:latin typeface="Helvetica Neue"/>
              </a:rPr>
              <a:t>, предоставляющее средства для управления данными. </a:t>
            </a:r>
            <a:endParaRPr lang="en-US" b="0" i="0" dirty="0">
              <a:solidFill>
                <a:schemeClr val="tx1"/>
              </a:solidFill>
              <a:effectLst/>
              <a:latin typeface="Helvetica Neue"/>
            </a:endParaRPr>
          </a:p>
          <a:p>
            <a:pPr marL="0" algn="l"/>
            <a:r>
              <a:rPr lang="en-US" b="0" i="0" dirty="0">
                <a:solidFill>
                  <a:schemeClr val="tx1"/>
                </a:solidFill>
                <a:effectLst/>
                <a:latin typeface="Helvetica Neue"/>
              </a:rPr>
              <a:t>	</a:t>
            </a:r>
            <a:r>
              <a:rPr lang="ru-RU" b="0" i="0" dirty="0">
                <a:solidFill>
                  <a:schemeClr val="tx1"/>
                </a:solidFill>
                <a:effectLst/>
                <a:latin typeface="Helvetica Neue"/>
              </a:rPr>
              <a:t>В результате проведенной работы были изучены существующие технологии создания интернет-приложений, а также </a:t>
            </a:r>
            <a:r>
              <a:rPr lang="ru-RU" b="0" i="0" u="none" strike="noStrike" dirty="0">
                <a:solidFill>
                  <a:schemeClr val="tx1"/>
                </a:solidFill>
                <a:effectLst/>
                <a:latin typeface="Helvetica Neue"/>
              </a:rPr>
              <a:t>технологии управления</a:t>
            </a:r>
            <a:r>
              <a:rPr lang="ru-RU" b="0" i="0" dirty="0">
                <a:solidFill>
                  <a:schemeClr val="tx1"/>
                </a:solidFill>
                <a:effectLst/>
                <a:latin typeface="Helvetica Neue"/>
              </a:rPr>
              <a:t> </a:t>
            </a:r>
            <a:r>
              <a:rPr lang="ru-RU" b="0" i="0" u="none" strike="noStrike" dirty="0">
                <a:solidFill>
                  <a:schemeClr val="tx1"/>
                </a:solidFill>
                <a:effectLst/>
                <a:latin typeface="Helvetica Neue"/>
              </a:rPr>
              <a:t>базами данных</a:t>
            </a:r>
            <a:r>
              <a:rPr lang="ru-RU" b="0" i="0" dirty="0">
                <a:solidFill>
                  <a:schemeClr val="tx1"/>
                </a:solidFill>
                <a:effectLst/>
                <a:latin typeface="Helvetica Neue"/>
              </a:rPr>
              <a:t>. Был получен опыт реализации подобных систем.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8446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7F87AD-5144-44DB-95E8-574AA9E7D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Предметная область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537477-B4EA-440B-A5BE-C6A25E990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453" y="1390188"/>
            <a:ext cx="10477850" cy="5015094"/>
          </a:xfrm>
        </p:spPr>
        <p:txBody>
          <a:bodyPr>
            <a:normAutofit/>
          </a:bodyPr>
          <a:lstStyle/>
          <a:p>
            <a:r>
              <a:rPr lang="ru-RU" sz="2400" b="0" i="0" dirty="0">
                <a:effectLst/>
                <a:latin typeface="Helvetica Neue"/>
              </a:rPr>
              <a:t>Интернет-магазин одежды — сайт, торгующий одеждой в интернете. Позволяет пользователям выбирать товары, </a:t>
            </a:r>
            <a:r>
              <a:rPr lang="ru-RU" sz="2400" b="0" i="0" dirty="0">
                <a:effectLst/>
                <a:latin typeface="Arial" panose="020B0604020202020204" pitchFamily="34" charset="0"/>
              </a:rPr>
              <a:t>получать информацию о товарах</a:t>
            </a:r>
            <a:r>
              <a:rPr lang="ru-RU" sz="2400" b="0" i="0" dirty="0">
                <a:effectLst/>
                <a:latin typeface="Helvetica Neue"/>
              </a:rPr>
              <a:t> и формировать заказ на покупку</a:t>
            </a:r>
            <a:r>
              <a:rPr lang="ru-RU" sz="2400" dirty="0">
                <a:latin typeface="Helvetica Neue"/>
              </a:rPr>
              <a:t> ; ведется история заказов</a:t>
            </a:r>
            <a:r>
              <a:rPr lang="ru-RU" sz="2400" b="0" i="0" dirty="0">
                <a:effectLst/>
                <a:latin typeface="Helvetica Neue"/>
              </a:rPr>
              <a:t>. </a:t>
            </a:r>
            <a:r>
              <a:rPr lang="ru-RU" sz="2400" b="0" i="0" dirty="0">
                <a:effectLst/>
                <a:latin typeface="arial" panose="020B0604020202020204" pitchFamily="34" charset="0"/>
              </a:rPr>
              <a:t>Аутентификация и авторизация пользователей реализуется с помощью  </a:t>
            </a:r>
            <a:r>
              <a:rPr lang="ru-RU" sz="2400" b="1" i="0" dirty="0">
                <a:effectLst/>
                <a:latin typeface="arial" panose="020B0604020202020204" pitchFamily="34" charset="0"/>
              </a:rPr>
              <a:t>Spring Security</a:t>
            </a:r>
            <a:r>
              <a:rPr lang="ru-RU" sz="2400" b="0" i="0" dirty="0">
                <a:effectLst/>
                <a:latin typeface="arial" panose="020B0604020202020204" pitchFamily="34" charset="0"/>
              </a:rPr>
              <a:t> 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Framework</a:t>
            </a:r>
            <a:r>
              <a:rPr lang="ru-RU" sz="2400" b="0" i="0" dirty="0">
                <a:effectLst/>
                <a:latin typeface="arial" panose="020B0604020202020204" pitchFamily="34" charset="0"/>
              </a:rPr>
              <a:t>, предоставляющий механизмы обеспечения безопасности </a:t>
            </a:r>
            <a:r>
              <a:rPr lang="ru-RU" sz="2400" dirty="0">
                <a:latin typeface="arial" panose="020B0604020202020204" pitchFamily="34" charset="0"/>
              </a:rPr>
              <a:t>данных.</a:t>
            </a:r>
            <a:endParaRPr lang="ru-RU" sz="2400" b="0" i="0" dirty="0">
              <a:effectLst/>
              <a:latin typeface="Helvetica Neue"/>
            </a:endParaRPr>
          </a:p>
          <a:p>
            <a:r>
              <a:rPr lang="ru-RU" sz="2400" dirty="0">
                <a:latin typeface="Helvetica Neue"/>
              </a:rPr>
              <a:t>А</a:t>
            </a:r>
            <a:r>
              <a:rPr lang="ru-RU" sz="2400" b="0" i="0" dirty="0">
                <a:effectLst/>
                <a:latin typeface="Helvetica Neue"/>
              </a:rPr>
              <a:t>дминистрирование интернет-магазина поддерживаться невидимой посетителям частью. Так, продавец товара имеет доступ к добавлению, редактированию и удалению товаров. Администратор, помимо доступа к товарам и их категориям, имеет функционал просмотра, редактирования пользователей и ролей доступа. </a:t>
            </a:r>
          </a:p>
          <a:p>
            <a:pPr marL="0" indent="0">
              <a:buNone/>
            </a:pPr>
            <a:endParaRPr lang="ru-RU" sz="2400" b="0" i="0" dirty="0">
              <a:effectLst/>
              <a:latin typeface="Helvetica Neue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2692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5474BA-72FD-42F2-9E2B-E9AEC1AD1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ER-</a:t>
            </a:r>
            <a:r>
              <a:rPr lang="ru-RU" dirty="0"/>
              <a:t>модель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AB86F14-618B-44E9-898E-8FC4EEDCA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1081" y="1287363"/>
            <a:ext cx="7789838" cy="5252144"/>
          </a:xfrm>
        </p:spPr>
      </p:pic>
    </p:spTree>
    <p:extLst>
      <p:ext uri="{BB962C8B-B14F-4D97-AF65-F5344CB8AC3E}">
        <p14:creationId xmlns:p14="http://schemas.microsoft.com/office/powerpoint/2010/main" val="550500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504055-1C8E-4E6A-8B7A-AB55C81BE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dirty="0"/>
              <a:t>Модель состоит из шести таблиц: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4589AB6-0904-4932-97EC-788F6259D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3987" y="597625"/>
            <a:ext cx="6728115" cy="5662749"/>
          </a:xfrm>
        </p:spPr>
        <p:txBody>
          <a:bodyPr anchor="t">
            <a:normAutofit lnSpcReduction="10000"/>
          </a:bodyPr>
          <a:lstStyle/>
          <a:p>
            <a:pPr marL="0" indent="0" algn="ctr">
              <a:buNone/>
            </a:pPr>
            <a:r>
              <a:rPr lang="ru-RU" sz="1800" dirty="0"/>
              <a:t>Назначения таблиц:</a:t>
            </a:r>
          </a:p>
          <a:p>
            <a:r>
              <a:rPr lang="en-US" sz="1800" dirty="0"/>
              <a:t>person </a:t>
            </a:r>
            <a:r>
              <a:rPr lang="ru-RU" sz="1800" dirty="0"/>
              <a:t>–</a:t>
            </a:r>
            <a:r>
              <a:rPr lang="en-US" sz="1800" dirty="0"/>
              <a:t> </a:t>
            </a:r>
            <a:r>
              <a:rPr lang="ru-RU" sz="1800" dirty="0"/>
              <a:t>сбор и хранение информации о зарегистрированных пользователях (идентификатор, информация о логине и роли пользователя).</a:t>
            </a:r>
          </a:p>
          <a:p>
            <a:r>
              <a:rPr lang="en-US" sz="1800" dirty="0"/>
              <a:t>product - </a:t>
            </a:r>
            <a:r>
              <a:rPr lang="ru-RU" sz="1800" dirty="0"/>
              <a:t>сбор и хранение информации о товарах (идентификатор товара</a:t>
            </a:r>
            <a:r>
              <a:rPr lang="en-US" sz="1800" dirty="0"/>
              <a:t>, </a:t>
            </a:r>
            <a:r>
              <a:rPr lang="ru-RU" sz="1800" dirty="0"/>
              <a:t>время оформления заказа, описание товара, цена, продавец, наименование,</a:t>
            </a:r>
            <a:r>
              <a:rPr lang="en-US" sz="1800" dirty="0"/>
              <a:t> </a:t>
            </a:r>
            <a:r>
              <a:rPr lang="ru-RU" sz="1800" dirty="0"/>
              <a:t>склад, категория)</a:t>
            </a:r>
          </a:p>
          <a:p>
            <a:r>
              <a:rPr lang="en-US" sz="1800" dirty="0"/>
              <a:t>category </a:t>
            </a:r>
            <a:r>
              <a:rPr lang="ru-RU" sz="1800" dirty="0"/>
              <a:t>- хранение информации о категории товаров (идентификатор</a:t>
            </a:r>
            <a:r>
              <a:rPr lang="en-US" sz="1800" dirty="0"/>
              <a:t>, </a:t>
            </a:r>
            <a:r>
              <a:rPr lang="ru-RU" sz="1800" dirty="0"/>
              <a:t>наименование категории)</a:t>
            </a:r>
            <a:endParaRPr lang="en-US" sz="1800" dirty="0"/>
          </a:p>
          <a:p>
            <a:r>
              <a:rPr lang="en-US" sz="1800" dirty="0"/>
              <a:t>product_cart </a:t>
            </a:r>
            <a:r>
              <a:rPr lang="ru-RU" sz="1800" dirty="0"/>
              <a:t>- сбор и хранение информации о корзине товаров (идентификатор товаров, добавленных в корзину</a:t>
            </a:r>
            <a:r>
              <a:rPr lang="en-US" sz="1800" dirty="0"/>
              <a:t>, id </a:t>
            </a:r>
            <a:r>
              <a:rPr lang="ru-RU" sz="1800" dirty="0"/>
              <a:t>пользователя, </a:t>
            </a:r>
            <a:r>
              <a:rPr lang="en-US" sz="1800" dirty="0"/>
              <a:t>id </a:t>
            </a:r>
            <a:r>
              <a:rPr lang="ru-RU" sz="1800" dirty="0"/>
              <a:t>товара)</a:t>
            </a:r>
          </a:p>
          <a:p>
            <a:r>
              <a:rPr lang="ru-RU" sz="1800" dirty="0"/>
              <a:t>о</a:t>
            </a:r>
            <a:r>
              <a:rPr lang="en-US" sz="1800" dirty="0"/>
              <a:t>rders </a:t>
            </a:r>
            <a:r>
              <a:rPr lang="ru-RU" sz="1800" dirty="0"/>
              <a:t>- хранение информации о заказах (идентификатор заказа, счетчик, временная метка, номер заказа, цена, статус, </a:t>
            </a:r>
            <a:r>
              <a:rPr lang="en-US" sz="1800" dirty="0"/>
              <a:t>id </a:t>
            </a:r>
            <a:r>
              <a:rPr lang="ru-RU" sz="1800" dirty="0"/>
              <a:t>пользователя, </a:t>
            </a:r>
            <a:r>
              <a:rPr lang="en-US" sz="1800" dirty="0"/>
              <a:t>id </a:t>
            </a:r>
            <a:r>
              <a:rPr lang="ru-RU" sz="1800" dirty="0"/>
              <a:t>товара)</a:t>
            </a:r>
          </a:p>
          <a:p>
            <a:r>
              <a:rPr lang="en-US" sz="1800" dirty="0"/>
              <a:t>Image</a:t>
            </a:r>
            <a:r>
              <a:rPr lang="ru-RU" sz="1800" dirty="0"/>
              <a:t> - хранение информации об изображениях (идентификатор, имя файла, </a:t>
            </a:r>
            <a:r>
              <a:rPr lang="en-US" sz="1800" dirty="0"/>
              <a:t>id </a:t>
            </a:r>
            <a:r>
              <a:rPr lang="ru-RU" sz="1800" dirty="0"/>
              <a:t>товара)</a:t>
            </a:r>
          </a:p>
          <a:p>
            <a:endParaRPr lang="en-US" sz="1600" dirty="0"/>
          </a:p>
          <a:p>
            <a:endParaRPr lang="en-US" dirty="0"/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41AA313-DD25-4FAD-8E7A-C8ABFDE6A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sz="1800" dirty="0"/>
              <a:t>person (</a:t>
            </a:r>
            <a:r>
              <a:rPr lang="ru-RU" sz="1800" dirty="0"/>
              <a:t>пользователи </a:t>
            </a:r>
            <a:r>
              <a:rPr lang="en-US" sz="1800" dirty="0"/>
              <a:t>)</a:t>
            </a:r>
          </a:p>
          <a:p>
            <a:pPr marL="342900" indent="-342900">
              <a:buAutoNum type="arabicPeriod"/>
            </a:pPr>
            <a:r>
              <a:rPr lang="en-US" sz="1800" dirty="0"/>
              <a:t>product</a:t>
            </a:r>
            <a:r>
              <a:rPr lang="ru-RU" sz="1800" dirty="0"/>
              <a:t> </a:t>
            </a:r>
            <a:r>
              <a:rPr lang="en-US" sz="1800" dirty="0"/>
              <a:t>(</a:t>
            </a:r>
            <a:r>
              <a:rPr lang="ru-RU" sz="1800" dirty="0"/>
              <a:t>товары)</a:t>
            </a:r>
            <a:endParaRPr lang="en-US" sz="1800" dirty="0"/>
          </a:p>
          <a:p>
            <a:pPr marL="342900" indent="-342900">
              <a:buAutoNum type="arabicPeriod"/>
            </a:pPr>
            <a:r>
              <a:rPr lang="en-US" sz="1800" dirty="0"/>
              <a:t>category</a:t>
            </a:r>
            <a:r>
              <a:rPr lang="ru-RU" sz="1800" dirty="0"/>
              <a:t> </a:t>
            </a:r>
            <a:r>
              <a:rPr lang="en-US" sz="1800" dirty="0"/>
              <a:t>(</a:t>
            </a:r>
            <a:r>
              <a:rPr lang="ru-RU" sz="1800" dirty="0"/>
              <a:t>категории товаров)</a:t>
            </a:r>
            <a:endParaRPr lang="en-US" sz="1800" dirty="0"/>
          </a:p>
          <a:p>
            <a:pPr marL="342900" indent="-342900">
              <a:buAutoNum type="arabicPeriod"/>
            </a:pPr>
            <a:r>
              <a:rPr lang="en-US" sz="1800" dirty="0"/>
              <a:t>product_cart (</a:t>
            </a:r>
            <a:r>
              <a:rPr lang="ru-RU" sz="1800" dirty="0"/>
              <a:t>корзина)</a:t>
            </a:r>
          </a:p>
          <a:p>
            <a:pPr marL="342900" indent="-342900">
              <a:buAutoNum type="arabicPeriod"/>
            </a:pPr>
            <a:r>
              <a:rPr lang="ru-RU" sz="1800" dirty="0"/>
              <a:t>о</a:t>
            </a:r>
            <a:r>
              <a:rPr lang="en-US" sz="1800" dirty="0"/>
              <a:t>rders (</a:t>
            </a:r>
            <a:r>
              <a:rPr lang="ru-RU" sz="1800" dirty="0"/>
              <a:t>заказы)</a:t>
            </a:r>
          </a:p>
          <a:p>
            <a:pPr marL="342900" indent="-342900">
              <a:buAutoNum type="arabicPeriod"/>
            </a:pPr>
            <a:r>
              <a:rPr lang="en-US" sz="1800" dirty="0"/>
              <a:t>Image (</a:t>
            </a:r>
            <a:r>
              <a:rPr lang="ru-RU" sz="1800" dirty="0"/>
              <a:t>визаул)</a:t>
            </a:r>
          </a:p>
        </p:txBody>
      </p:sp>
    </p:spTree>
    <p:extLst>
      <p:ext uri="{BB962C8B-B14F-4D97-AF65-F5344CB8AC3E}">
        <p14:creationId xmlns:p14="http://schemas.microsoft.com/office/powerpoint/2010/main" val="733133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3787AB1-D159-4C38-92D9-49D4E1C97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Инструментальные</a:t>
            </a:r>
            <a:r>
              <a:rPr lang="ru-RU" spc="-40" dirty="0"/>
              <a:t> </a:t>
            </a:r>
            <a:r>
              <a:rPr lang="ru-RU" spc="-10" dirty="0"/>
              <a:t>средства</a:t>
            </a:r>
            <a:endParaRPr lang="ru-RU" dirty="0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61CAC2A-B61D-4F40-AC89-22E1A38EB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30" y="1297578"/>
            <a:ext cx="9884228" cy="4950822"/>
          </a:xfrm>
        </p:spPr>
        <p:txBody>
          <a:bodyPr>
            <a:normAutofit fontScale="92500" lnSpcReduction="10000"/>
          </a:bodyPr>
          <a:lstStyle/>
          <a:p>
            <a:r>
              <a:rPr lang="ru-RU" sz="2600" b="0" i="0" dirty="0">
                <a:effectLst/>
                <a:latin typeface="Roboto"/>
              </a:rPr>
              <a:t>Сайт состоит из двух основных частей: визуальной (front-end) и программной (back-end). </a:t>
            </a:r>
          </a:p>
          <a:p>
            <a:r>
              <a:rPr lang="en-US" sz="2600" b="0" i="0" dirty="0">
                <a:effectLst/>
                <a:latin typeface="Roboto"/>
              </a:rPr>
              <a:t>F</a:t>
            </a:r>
            <a:r>
              <a:rPr lang="ru-RU" sz="2600" b="0" i="0" dirty="0">
                <a:effectLst/>
                <a:latin typeface="Roboto"/>
              </a:rPr>
              <a:t>ront-end отвечает за то, что видит пользователь— это все, что обрабатывает браузер и выводит на экран. Технологии, которые здесь применялись: HTML, CSS, </a:t>
            </a:r>
            <a:r>
              <a:rPr lang="en-US" sz="2600" b="0" i="0" dirty="0">
                <a:effectLst/>
                <a:latin typeface="Roboto"/>
              </a:rPr>
              <a:t>Bootstrap</a:t>
            </a:r>
            <a:r>
              <a:rPr lang="ru-RU" sz="2600" b="0" i="0" dirty="0">
                <a:effectLst/>
                <a:latin typeface="Roboto"/>
              </a:rPr>
              <a:t> и JavaScript. </a:t>
            </a:r>
            <a:endParaRPr lang="en-US" sz="2600" b="0" i="0" dirty="0">
              <a:effectLst/>
              <a:latin typeface="Roboto"/>
            </a:endParaRPr>
          </a:p>
          <a:p>
            <a:r>
              <a:rPr lang="en-US" sz="2600" b="0" i="0" dirty="0">
                <a:effectLst/>
                <a:latin typeface="Roboto"/>
              </a:rPr>
              <a:t>B</a:t>
            </a:r>
            <a:r>
              <a:rPr lang="ru-RU" sz="2600" b="0" i="0" dirty="0">
                <a:effectLst/>
                <a:latin typeface="Roboto"/>
              </a:rPr>
              <a:t>ack-end обрабатывает все, что делает пользователь (покупка товара, отправка форм и т.д.), хранит информацию, которая выводится для пользователя (картинки, текст), а также</a:t>
            </a:r>
            <a:r>
              <a:rPr lang="en-US" sz="2600" b="0" i="0" dirty="0">
                <a:effectLst/>
                <a:latin typeface="Roboto"/>
              </a:rPr>
              <a:t>,</a:t>
            </a:r>
            <a:r>
              <a:rPr lang="ru-RU" sz="2600" b="0" i="0" dirty="0">
                <a:effectLst/>
                <a:latin typeface="Roboto"/>
              </a:rPr>
              <a:t> позволяет администрировать сайт без изменения программного кода</a:t>
            </a:r>
            <a:r>
              <a:rPr lang="en-US" sz="2600" b="0" i="0" dirty="0">
                <a:effectLst/>
                <a:latin typeface="Roboto"/>
              </a:rPr>
              <a:t>.</a:t>
            </a:r>
            <a:r>
              <a:rPr lang="ru-RU" sz="2600" b="0" i="0" dirty="0">
                <a:effectLst/>
                <a:latin typeface="Roboto"/>
              </a:rPr>
              <a:t> Технологии</a:t>
            </a:r>
            <a:r>
              <a:rPr lang="en-US" sz="2600" b="0" i="0" dirty="0">
                <a:effectLst/>
                <a:latin typeface="Roboto"/>
              </a:rPr>
              <a:t> </a:t>
            </a:r>
            <a:r>
              <a:rPr lang="ru-RU" sz="2600" b="0" i="0" dirty="0">
                <a:effectLst/>
                <a:latin typeface="Roboto"/>
              </a:rPr>
              <a:t>и языки программирования, которые здесь применялись: </a:t>
            </a:r>
            <a:r>
              <a:rPr lang="en-US" sz="2600" b="0" i="0" dirty="0">
                <a:effectLst/>
                <a:latin typeface="Roboto"/>
              </a:rPr>
              <a:t>Java</a:t>
            </a:r>
            <a:r>
              <a:rPr lang="en-US" sz="2600" dirty="0">
                <a:latin typeface="Roboto"/>
              </a:rPr>
              <a:t>,</a:t>
            </a:r>
            <a:r>
              <a:rPr lang="en-US" sz="2600" b="0" i="0" dirty="0">
                <a:effectLst/>
                <a:latin typeface="Roboto"/>
              </a:rPr>
              <a:t> SQL; Spring Framework </a:t>
            </a:r>
            <a:r>
              <a:rPr lang="ru-RU" sz="2600" b="0" i="0" dirty="0">
                <a:effectLst/>
                <a:latin typeface="Roboto"/>
              </a:rPr>
              <a:t>(</a:t>
            </a:r>
            <a:r>
              <a:rPr lang="ru-RU" sz="2800" i="0" dirty="0">
                <a:effectLst/>
                <a:latin typeface="arial" panose="020B0604020202020204" pitchFamily="34" charset="0"/>
              </a:rPr>
              <a:t>Spring Security</a:t>
            </a:r>
            <a:r>
              <a:rPr lang="en-US" sz="2800" i="0" dirty="0">
                <a:effectLst/>
                <a:latin typeface="arial" panose="020B0604020202020204" pitchFamily="34" charset="0"/>
              </a:rPr>
              <a:t>, Spring MVC, Spring Data JPA, Spring Validation</a:t>
            </a:r>
            <a:r>
              <a:rPr lang="ru-RU" sz="2800" b="0" i="0" dirty="0">
                <a:effectLst/>
                <a:latin typeface="arial" panose="020B0604020202020204" pitchFamily="34" charset="0"/>
              </a:rPr>
              <a:t>)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,</a:t>
            </a:r>
            <a:r>
              <a:rPr lang="ru-RU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Postgre</a:t>
            </a:r>
            <a:r>
              <a:rPr lang="en-US" sz="2600" b="0" i="0" dirty="0">
                <a:effectLst/>
                <a:latin typeface="Roboto"/>
              </a:rPr>
              <a:t>SQL, Intellij IDEA.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288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B05C1A7-3A25-4BD0-9C22-553F8D3ED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46045"/>
            <a:ext cx="9404723" cy="1030941"/>
          </a:xfrm>
        </p:spPr>
        <p:txBody>
          <a:bodyPr/>
          <a:lstStyle/>
          <a:p>
            <a:r>
              <a:rPr lang="ru-RU" dirty="0"/>
              <a:t>Демонстрация работы сайта: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ECBD3D7-0A81-409E-BC74-2C2A96360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3313" y="1276986"/>
            <a:ext cx="4396338" cy="576262"/>
          </a:xfrm>
        </p:spPr>
        <p:txBody>
          <a:bodyPr/>
          <a:lstStyle/>
          <a:p>
            <a:pPr algn="ctr"/>
            <a:r>
              <a:rPr lang="ru-RU" dirty="0"/>
              <a:t>Авторизация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71E3FFF0-3C66-484C-BB35-0DDA182CFE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8913" y="2047007"/>
            <a:ext cx="6461352" cy="33348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Текст 6">
            <a:extLst>
              <a:ext uri="{FF2B5EF4-FFF2-40B4-BE49-F238E27FC236}">
                <a16:creationId xmlns:a16="http://schemas.microsoft.com/office/drawing/2014/main" id="{DABE3233-8FFF-4339-80A7-F15A92412D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5678" y="1957883"/>
            <a:ext cx="4396339" cy="576262"/>
          </a:xfrm>
        </p:spPr>
        <p:txBody>
          <a:bodyPr/>
          <a:lstStyle/>
          <a:p>
            <a:pPr algn="ctr"/>
            <a:r>
              <a:rPr lang="ru-RU" dirty="0"/>
              <a:t>Регистрация</a:t>
            </a:r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237212FC-383B-44AA-B633-137AF0AA33E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083526" y="3021283"/>
            <a:ext cx="6620644" cy="34753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8936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AECBD3D7-0A81-409E-BC74-2C2A96360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1063" y="544255"/>
            <a:ext cx="4396338" cy="576262"/>
          </a:xfrm>
        </p:spPr>
        <p:txBody>
          <a:bodyPr/>
          <a:lstStyle/>
          <a:p>
            <a:pPr algn="ctr"/>
            <a:r>
              <a:rPr lang="ru-RU" sz="2000" dirty="0"/>
              <a:t>Просмотр доступных товаров/ сортировка/поиск/фильтрация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DABE3233-8FFF-4339-80A7-F15A92412D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32263" y="2439305"/>
            <a:ext cx="4396339" cy="576262"/>
          </a:xfrm>
        </p:spPr>
        <p:txBody>
          <a:bodyPr/>
          <a:lstStyle/>
          <a:p>
            <a:pPr algn="ctr"/>
            <a:r>
              <a:rPr lang="ru-RU" sz="2000" dirty="0"/>
              <a:t>Просмотр карточек товаров</a:t>
            </a:r>
          </a:p>
        </p:txBody>
      </p:sp>
      <p:pic>
        <p:nvPicPr>
          <p:cNvPr id="16" name="Объект 15">
            <a:extLst>
              <a:ext uri="{FF2B5EF4-FFF2-40B4-BE49-F238E27FC236}">
                <a16:creationId xmlns:a16="http://schemas.microsoft.com/office/drawing/2014/main" id="{E0D04883-F664-446C-985C-30C4453AF8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2221" y="1286268"/>
            <a:ext cx="5443779" cy="2882337"/>
          </a:xfrm>
        </p:spPr>
      </p:pic>
      <p:pic>
        <p:nvPicPr>
          <p:cNvPr id="20" name="Объект 19">
            <a:extLst>
              <a:ext uri="{FF2B5EF4-FFF2-40B4-BE49-F238E27FC236}">
                <a16:creationId xmlns:a16="http://schemas.microsoft.com/office/drawing/2014/main" id="{65D2D163-9A48-4ADE-A177-86664E20163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447401" y="3338893"/>
            <a:ext cx="5966064" cy="3149467"/>
          </a:xfrm>
        </p:spPr>
      </p:pic>
    </p:spTree>
    <p:extLst>
      <p:ext uri="{BB962C8B-B14F-4D97-AF65-F5344CB8AC3E}">
        <p14:creationId xmlns:p14="http://schemas.microsoft.com/office/powerpoint/2010/main" val="659029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AECBD3D7-0A81-409E-BC74-2C2A96360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0995" y="434365"/>
            <a:ext cx="4396338" cy="576262"/>
          </a:xfrm>
        </p:spPr>
        <p:txBody>
          <a:bodyPr/>
          <a:lstStyle/>
          <a:p>
            <a:pPr algn="ctr"/>
            <a:r>
              <a:rPr lang="ru-RU" sz="2000" dirty="0"/>
              <a:t>Личный кабинет администратора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DABE3233-8FFF-4339-80A7-F15A92412D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41566" y="2038711"/>
            <a:ext cx="4396339" cy="576262"/>
          </a:xfrm>
        </p:spPr>
        <p:txBody>
          <a:bodyPr/>
          <a:lstStyle/>
          <a:p>
            <a:pPr algn="ctr"/>
            <a:r>
              <a:rPr lang="ru-RU" sz="2000" dirty="0"/>
              <a:t>Личный кабинет продавца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ED8FB962-0634-41F7-BD3B-5CA076186A2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3713" y="1210923"/>
            <a:ext cx="6374540" cy="3348031"/>
          </a:xfrm>
        </p:spPr>
      </p:pic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F8E99936-EC75-486B-8473-71E09D81D18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637325" y="3015566"/>
            <a:ext cx="5986809" cy="3280717"/>
          </a:xfrm>
        </p:spPr>
      </p:pic>
    </p:spTree>
    <p:extLst>
      <p:ext uri="{BB962C8B-B14F-4D97-AF65-F5344CB8AC3E}">
        <p14:creationId xmlns:p14="http://schemas.microsoft.com/office/powerpoint/2010/main" val="2876549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AECBD3D7-0A81-409E-BC74-2C2A96360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5241" y="196421"/>
            <a:ext cx="4396338" cy="576262"/>
          </a:xfrm>
        </p:spPr>
        <p:txBody>
          <a:bodyPr/>
          <a:lstStyle/>
          <a:p>
            <a:pPr algn="ctr"/>
            <a:r>
              <a:rPr lang="ru-RU" sz="2000" dirty="0"/>
              <a:t>Личный кабинет пользователя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DABE3233-8FFF-4339-80A7-F15A92412D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110155" y="1754515"/>
            <a:ext cx="4396339" cy="576262"/>
          </a:xfrm>
        </p:spPr>
        <p:txBody>
          <a:bodyPr/>
          <a:lstStyle/>
          <a:p>
            <a:pPr algn="ctr"/>
            <a:r>
              <a:rPr lang="ru-RU" sz="2000" dirty="0"/>
              <a:t>Корзина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F3FE9A10-3928-4509-B233-BE2DF24E3B5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06627" y="932249"/>
            <a:ext cx="6713565" cy="35839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DE7F291-83BF-48FC-BA88-E548E54B70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01" r="31686"/>
          <a:stretch/>
        </p:blipFill>
        <p:spPr>
          <a:xfrm>
            <a:off x="6831277" y="2550167"/>
            <a:ext cx="4954096" cy="40934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59461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3802</TotalTime>
  <Words>556</Words>
  <Application>Microsoft Office PowerPoint</Application>
  <PresentationFormat>Широкоэкранный</PresentationFormat>
  <Paragraphs>44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Arial</vt:lpstr>
      <vt:lpstr>Century Gothic</vt:lpstr>
      <vt:lpstr>Helvetica Neue</vt:lpstr>
      <vt:lpstr>Roboto</vt:lpstr>
      <vt:lpstr>Wingdings 3</vt:lpstr>
      <vt:lpstr>Ион</vt:lpstr>
      <vt:lpstr>Итоговый проект на тему: «Интернет-магазин одежды»</vt:lpstr>
      <vt:lpstr>Предметная область</vt:lpstr>
      <vt:lpstr>ER-модель</vt:lpstr>
      <vt:lpstr>Модель состоит из шести таблиц:</vt:lpstr>
      <vt:lpstr>Инструментальные средства</vt:lpstr>
      <vt:lpstr>Демонстрация работы сайта:</vt:lpstr>
      <vt:lpstr>Презентация PowerPoint</vt:lpstr>
      <vt:lpstr>Презентация PowerPoint</vt:lpstr>
      <vt:lpstr>Презентация PowerPoint</vt:lpstr>
      <vt:lpstr>Заказы</vt:lpstr>
      <vt:lpstr>Таблицы базы данных в pgAdmin</vt:lpstr>
      <vt:lpstr>Ссылка на видео-демонстрацию работы сайта:  https://cloud.mail.ru/public/2Uvj/QfeYhWXPR</vt:lpstr>
      <vt:lpstr>Заключение: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Итоговый проект на тему: «Интернет-магазин одежды»</dc:title>
  <dc:creator>ComP</dc:creator>
  <cp:lastModifiedBy>ComP</cp:lastModifiedBy>
  <cp:revision>5</cp:revision>
  <dcterms:created xsi:type="dcterms:W3CDTF">2022-12-10T15:48:15Z</dcterms:created>
  <dcterms:modified xsi:type="dcterms:W3CDTF">2022-12-13T07:10:52Z</dcterms:modified>
</cp:coreProperties>
</file>

<file path=docProps/thumbnail.jpeg>
</file>